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77" r:id="rId2"/>
    <p:sldId id="257" r:id="rId3"/>
    <p:sldId id="286" r:id="rId4"/>
    <p:sldId id="478" r:id="rId5"/>
    <p:sldId id="479" r:id="rId6"/>
    <p:sldId id="482" r:id="rId7"/>
    <p:sldId id="271" r:id="rId8"/>
    <p:sldId id="480" r:id="rId9"/>
    <p:sldId id="481" r:id="rId10"/>
    <p:sldId id="289" r:id="rId11"/>
    <p:sldId id="273" r:id="rId12"/>
    <p:sldId id="276" r:id="rId13"/>
    <p:sldId id="275" r:id="rId14"/>
    <p:sldId id="277" r:id="rId15"/>
    <p:sldId id="274" r:id="rId16"/>
    <p:sldId id="279" r:id="rId17"/>
    <p:sldId id="280" r:id="rId18"/>
    <p:sldId id="287" r:id="rId19"/>
    <p:sldId id="288" r:id="rId20"/>
    <p:sldId id="283" r:id="rId21"/>
    <p:sldId id="284" r:id="rId22"/>
    <p:sldId id="282" r:id="rId23"/>
    <p:sldId id="281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0000"/>
    <a:srgbClr val="CC00CC"/>
    <a:srgbClr val="CCFF33"/>
    <a:srgbClr val="CC99FF"/>
    <a:srgbClr val="FF00FF"/>
    <a:srgbClr val="33CC33"/>
    <a:srgbClr val="FF3300"/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2" autoAdjust="0"/>
    <p:restoredTop sz="78096" autoAdjust="0"/>
  </p:normalViewPr>
  <p:slideViewPr>
    <p:cSldViewPr snapToGrid="0">
      <p:cViewPr varScale="1">
        <p:scale>
          <a:sx n="86" d="100"/>
          <a:sy n="86" d="100"/>
        </p:scale>
        <p:origin x="1782" y="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227B8-B825-488B-99D0-DEC68820DEDA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71D8B-1D88-4A24-826A-04FEBA3CAD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759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0CE7-1573-4DA0-B071-38759CF44BDC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1EE0A-5ACD-4F73-9620-E7F7A315D9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88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Лекция посвящена обзору основных задач компьютерного зрения и наиболее общим подходом к их решению.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624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Помимо трех показанных на данном слайде задач могут быть и другие задачи компьютерного зрения, </a:t>
            </a:r>
          </a:p>
          <a:p>
            <a:r>
              <a:rPr lang="ru-RU" dirty="0"/>
              <a:t>среди которых, стоит выделить комбинацию семантической сегментации и обнаружения объектов</a:t>
            </a:r>
          </a:p>
          <a:p>
            <a:r>
              <a:rPr lang="ru-RU" dirty="0"/>
              <a:t> - то есть задачу экземплярной сегментации, а также некоторые другие задачи,</a:t>
            </a:r>
          </a:p>
          <a:p>
            <a:r>
              <a:rPr lang="ru-RU" dirty="0"/>
              <a:t> связанные также с обнаружением объектов, </a:t>
            </a:r>
          </a:p>
          <a:p>
            <a:r>
              <a:rPr lang="ru-RU" dirty="0"/>
              <a:t>например, </a:t>
            </a:r>
            <a:r>
              <a:rPr lang="ru-RU" dirty="0" err="1"/>
              <a:t>паноптическая</a:t>
            </a:r>
            <a:r>
              <a:rPr lang="ru-RU" dirty="0"/>
              <a:t> сегментация, обнаружение </a:t>
            </a:r>
          </a:p>
          <a:p>
            <a:r>
              <a:rPr lang="ru-RU" dirty="0"/>
              <a:t>ключевых точек и другие задачи.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364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некоторых случаях имеется определенная специфика в обработке последовательности изображений, </a:t>
            </a:r>
          </a:p>
          <a:p>
            <a:r>
              <a:rPr lang="ru-RU" dirty="0"/>
              <a:t>то есть видео последовательностей.</a:t>
            </a:r>
          </a:p>
          <a:p>
            <a:r>
              <a:rPr lang="ru-RU" dirty="0"/>
              <a:t>Эти вопросы не будут рассмотрены в рамках настоящего курса,</a:t>
            </a:r>
          </a:p>
          <a:p>
            <a:r>
              <a:rPr lang="ru-RU" dirty="0"/>
              <a:t>однако, мы полагаем что по результатам изучения материалов курса слушатель сможет самостоятельно </a:t>
            </a:r>
          </a:p>
          <a:p>
            <a:r>
              <a:rPr lang="ru-RU" dirty="0"/>
              <a:t>разобраться в решении таких задач.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816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 отметим, что когда речь идёт о компьютерном зрение </a:t>
            </a:r>
          </a:p>
          <a:p>
            <a:r>
              <a:rPr lang="ru-RU" dirty="0"/>
              <a:t>необязательно понимать задачи с использованием оптических методов получения изображений.</a:t>
            </a:r>
          </a:p>
          <a:p>
            <a:r>
              <a:rPr lang="ru-RU" dirty="0"/>
              <a:t>Изображения могут быть получены посредством источников различной физической природы или любой другой формальной природы,</a:t>
            </a:r>
          </a:p>
          <a:p>
            <a:r>
              <a:rPr lang="ru-RU" dirty="0"/>
              <a:t>имеется виду что изображение это упорядоченный массив чисел, как правило,</a:t>
            </a:r>
          </a:p>
          <a:p>
            <a:r>
              <a:rPr lang="ru-RU" dirty="0"/>
              <a:t>двух- либо трехмерный массив.</a:t>
            </a:r>
          </a:p>
          <a:p>
            <a:r>
              <a:rPr lang="ru-RU" dirty="0"/>
              <a:t>Например, на данном слайде показаны изображения в координатах дальность-скорость, </a:t>
            </a:r>
          </a:p>
          <a:p>
            <a:r>
              <a:rPr lang="ru-RU" dirty="0"/>
              <a:t>полученные при помощи радиолокаторов.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91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 следует отметить, что когда речь идёт о задачах компьютерного зрения, </a:t>
            </a:r>
          </a:p>
          <a:p>
            <a:r>
              <a:rPr lang="ru-RU" dirty="0"/>
              <a:t>То могут решаться вопросы построения измерительных систем в целом.</a:t>
            </a:r>
          </a:p>
          <a:p>
            <a:r>
              <a:rPr lang="ru-RU" dirty="0"/>
              <a:t>Например, на данном слайде показан пример</a:t>
            </a:r>
          </a:p>
          <a:p>
            <a:r>
              <a:rPr lang="ru-RU" dirty="0"/>
              <a:t>решение задач оценки качества взрывных</a:t>
            </a:r>
          </a:p>
          <a:p>
            <a:r>
              <a:rPr lang="ru-RU" dirty="0"/>
              <a:t>работ на карьерах при помощи системы</a:t>
            </a:r>
          </a:p>
          <a:p>
            <a:r>
              <a:rPr lang="ru-RU" dirty="0"/>
              <a:t>компьютерного зрения.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2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Более подробно о задачах компьютерного зрения и подходов к их решению мы поговорим в следующих лекциях. </a:t>
            </a:r>
          </a:p>
          <a:p>
            <a:r>
              <a:rPr lang="ru-RU" dirty="0"/>
              <a:t>Спасибо за 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68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для начала поговорим о том, что означает сам термин компьютерное зрение. </a:t>
            </a:r>
          </a:p>
          <a:p>
            <a:r>
              <a:rPr lang="ru-RU" dirty="0"/>
              <a:t>Термин включает себя исследование изображений или их последовательностей.</a:t>
            </a:r>
          </a:p>
          <a:p>
            <a:r>
              <a:rPr lang="ru-RU" dirty="0"/>
              <a:t>Например, видео последовательностей с целью их понимания - то есть принятия по ним некоторых решений. </a:t>
            </a:r>
          </a:p>
          <a:p>
            <a:r>
              <a:rPr lang="ru-RU" dirty="0"/>
              <a:t>Например, решений о наличии либо отсутствии того или иного объекта.</a:t>
            </a:r>
          </a:p>
          <a:p>
            <a:r>
              <a:rPr lang="ru-RU" dirty="0"/>
              <a:t>Также термин подразумевает непосредственную реализацию алгоритмов соответствующих данным методам. </a:t>
            </a:r>
          </a:p>
          <a:p>
            <a:r>
              <a:rPr lang="ru-RU" dirty="0"/>
              <a:t>И вопросы, например, работы с оборудованием для получения изображений.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0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Типовые задачи компьютерного зрения могут быть разделены на несколько уровней.</a:t>
            </a:r>
          </a:p>
          <a:p>
            <a:r>
              <a:rPr lang="ru-RU" dirty="0"/>
              <a:t>Наиболее низкий из уровней включает в себе вопросы выделения примитивов на изображении - примитивных признаков или,</a:t>
            </a:r>
          </a:p>
          <a:p>
            <a:r>
              <a:rPr lang="ru-RU" dirty="0"/>
              <a:t>например, методов обработки изображений, которые могут быть знакомы вам по курсу "Цифровая обработка изображений".</a:t>
            </a:r>
          </a:p>
          <a:p>
            <a:r>
              <a:rPr lang="ru-RU" dirty="0"/>
              <a:t>В данном случае, как правило, эти методы направлены на выделение таких признаков или такой обработки изображений, которые будут </a:t>
            </a:r>
            <a:r>
              <a:rPr lang="ru-RU" dirty="0" err="1"/>
              <a:t>релевантны</a:t>
            </a:r>
            <a:r>
              <a:rPr lang="ru-RU" dirty="0"/>
              <a:t> некоторому набору изображение соответствующих некоторой задачи.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0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при помощи признаков низкого уровня удается составить формальное описание изображения в рамках задачи,</a:t>
            </a:r>
          </a:p>
          <a:p>
            <a:r>
              <a:rPr lang="ru-RU" dirty="0"/>
              <a:t>то на основании признаков можно строить алгоритмы принятия решений. </a:t>
            </a:r>
          </a:p>
          <a:p>
            <a:r>
              <a:rPr lang="ru-RU" dirty="0"/>
              <a:t>Как правило, такие алгоритмы соответствуют классически методом компьютерного зрения.</a:t>
            </a:r>
          </a:p>
          <a:p>
            <a:r>
              <a:rPr lang="ru-RU" dirty="0"/>
              <a:t>Задачи, которые могут быть решены таким способом, можно отнести к среднему уровню задач компьютерного зрения.</a:t>
            </a:r>
          </a:p>
          <a:p>
            <a:r>
              <a:rPr lang="ru-RU" dirty="0"/>
              <a:t>Примерами среднего уровня являются, например, поиск соответствия изображения некоторому шаблону, </a:t>
            </a:r>
          </a:p>
          <a:p>
            <a:r>
              <a:rPr lang="ru-RU" dirty="0"/>
              <a:t>или выделение на изображении некоторых объектов соответствующих какому-либо формальному описанию.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57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</a:p>
          <a:p>
            <a:r>
              <a:rPr lang="ru-RU" dirty="0"/>
              <a:t>Поэтому часто речь идет о так называемом высоком уровне.</a:t>
            </a:r>
          </a:p>
          <a:p>
            <a:r>
              <a:rPr lang="ru-RU" dirty="0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</a:p>
          <a:p>
            <a:r>
              <a:rPr lang="ru-RU" dirty="0"/>
              <a:t>Либо представляется достаточно сложным и трудоемким.</a:t>
            </a:r>
          </a:p>
          <a:p>
            <a:r>
              <a:rPr lang="ru-RU" dirty="0"/>
              <a:t>Например, поиска выделения лиц на изображение. </a:t>
            </a:r>
          </a:p>
          <a:p>
            <a:r>
              <a:rPr lang="ru-RU" dirty="0"/>
              <a:t>Лица могут быть повернуты в профиль и анфас, могут иметь различные объекты, </a:t>
            </a:r>
          </a:p>
          <a:p>
            <a:r>
              <a:rPr lang="ru-RU" dirty="0"/>
              <a:t>например, очки, челка или другие </a:t>
            </a:r>
          </a:p>
          <a:p>
            <a:r>
              <a:rPr lang="ru-RU" dirty="0"/>
              <a:t>и описание всех возможных случаев будет достаточно трудоемкой и сложной задачей.</a:t>
            </a:r>
          </a:p>
          <a:p>
            <a:r>
              <a:rPr lang="ru-RU" dirty="0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</a:p>
          <a:p>
            <a:r>
              <a:rPr lang="ru-RU" dirty="0"/>
              <a:t>Такие методы соответствуют высокому уровню. </a:t>
            </a:r>
          </a:p>
          <a:p>
            <a:r>
              <a:rPr lang="ru-RU" dirty="0"/>
              <a:t>Чаще всего, если не будет оговорено иного, в данном курсе </a:t>
            </a:r>
            <a:r>
              <a:rPr lang="ru-RU" dirty="0" err="1"/>
              <a:t>курсе</a:t>
            </a:r>
            <a:r>
              <a:rPr lang="ru-RU" dirty="0"/>
              <a:t> мы будем говорить о методах высокого уровня.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61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Примеры задач высокого уровня приведены на данном слайде.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8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Наиболее общей, однако, и наиболее простой задачей высокого уровня является задача классификации изображений </a:t>
            </a:r>
          </a:p>
          <a:p>
            <a:pPr marL="171450" indent="-171450">
              <a:buFontTx/>
              <a:buChar char="-"/>
            </a:pPr>
            <a:r>
              <a:rPr lang="ru-RU" dirty="0"/>
              <a:t>то есть проверки изображений на соответствие некоторой гипотезе, </a:t>
            </a:r>
          </a:p>
          <a:p>
            <a:pPr marL="171450" indent="-171450">
              <a:buFontTx/>
              <a:buChar char="-"/>
            </a:pPr>
            <a:r>
              <a:rPr lang="ru-RU" dirty="0"/>
              <a:t>например, о наличии или отсутствии определенных объектов на изображениях.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1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необходимо не просто проверка гипотезы, но и выделение какого-либо класса объектов на изображении, их оконтуривание, то речь идет о задачах семантической сегментации.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90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же необходимо, не </a:t>
            </a:r>
            <a:r>
              <a:rPr lang="ru-RU" dirty="0" err="1"/>
              <a:t>оконтуревание</a:t>
            </a:r>
            <a:r>
              <a:rPr lang="ru-RU" dirty="0"/>
              <a:t> объекта, но и определить его габаритные рамки, найти объект и выделить каждый конкретный экземпляр, то речь идет о задаче обнаружения объектов.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36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hyperlink" Target="http://cocodataset.org/#explore?id=5016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0.emf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ocodataset.org/#explore?id=5016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codataset.org/#explore?id=50161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codataset.org/#explore?id=50161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codataset.org/#explore?id=50161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796152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Задачи компьютерного зрения</a:t>
            </a:r>
            <a:endParaRPr lang="ru-RU" altLang="ru-RU" sz="60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8283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7936" y="342369"/>
            <a:ext cx="10985863" cy="1126407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Типичные задачи компьютерного зрения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высокий уровень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AD2868A0-E5E6-9641-A300-8F1576942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4357599" y="4056073"/>
            <a:ext cx="2124421" cy="23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FF325C-BFDD-B640-A299-202AAEF9AC70}"/>
              </a:ext>
            </a:extLst>
          </p:cNvPr>
          <p:cNvSpPr txBox="1"/>
          <p:nvPr/>
        </p:nvSpPr>
        <p:spPr>
          <a:xfrm>
            <a:off x="571500" y="3381102"/>
            <a:ext cx="272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chemeClr val="bg1"/>
                </a:solidFill>
              </a:rPr>
              <a:t>Экземпляра сегментация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20BCC-5B09-B042-8CC5-95E337733283}"/>
              </a:ext>
            </a:extLst>
          </p:cNvPr>
          <p:cNvSpPr txBox="1"/>
          <p:nvPr/>
        </p:nvSpPr>
        <p:spPr>
          <a:xfrm>
            <a:off x="8509512" y="3646003"/>
            <a:ext cx="32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Обнаружение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ключевых точек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97BC4-CCF8-CB43-86F4-E518F6B06347}"/>
              </a:ext>
            </a:extLst>
          </p:cNvPr>
          <p:cNvSpPr txBox="1"/>
          <p:nvPr/>
        </p:nvSpPr>
        <p:spPr>
          <a:xfrm>
            <a:off x="4000025" y="3674103"/>
            <a:ext cx="377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</a:rPr>
              <a:t>Панооптическая</a:t>
            </a:r>
            <a:r>
              <a:rPr lang="ru-RU" b="1" dirty="0">
                <a:solidFill>
                  <a:schemeClr val="bg1"/>
                </a:solidFill>
              </a:rPr>
              <a:t> сегментация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8B2B8-032D-F34B-811B-FF5275DFE950}"/>
              </a:ext>
            </a:extLst>
          </p:cNvPr>
          <p:cNvSpPr txBox="1"/>
          <p:nvPr/>
        </p:nvSpPr>
        <p:spPr>
          <a:xfrm>
            <a:off x="950501" y="6972831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http://cocodataset.org/#explore?id=50161</a:t>
            </a:r>
            <a:endParaRPr lang="ru-RU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61DA35-A005-6C46-8970-9C7F693CBDB3}"/>
              </a:ext>
            </a:extLst>
          </p:cNvPr>
          <p:cNvSpPr txBox="1"/>
          <p:nvPr/>
        </p:nvSpPr>
        <p:spPr>
          <a:xfrm>
            <a:off x="6482020" y="61931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Больше задач см. на </a:t>
            </a:r>
            <a:r>
              <a:rPr lang="en-US" dirty="0">
                <a:solidFill>
                  <a:schemeClr val="bg1"/>
                </a:solidFill>
              </a:rPr>
              <a:t>https://paperswithcode.com/area/computer-vision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5F87F1-F1BF-C94E-B588-6B544434F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6" y="1569908"/>
            <a:ext cx="10985863" cy="2048131"/>
          </a:xfrm>
        </p:spPr>
        <p:txBody>
          <a:bodyPr>
            <a:normAutofit lnSpcReduction="10000"/>
          </a:bodyPr>
          <a:lstStyle/>
          <a:p>
            <a:pPr lvl="0"/>
            <a:r>
              <a:rPr lang="ru-RU" b="1" u="sng" dirty="0">
                <a:solidFill>
                  <a:srgbClr val="FFC000"/>
                </a:solidFill>
              </a:rPr>
              <a:t>Экземпляра сегментация (</a:t>
            </a:r>
            <a:r>
              <a:rPr lang="en-US" b="1" u="sng" dirty="0">
                <a:solidFill>
                  <a:srgbClr val="FFC000"/>
                </a:solidFill>
              </a:rPr>
              <a:t>instance segmentation</a:t>
            </a:r>
            <a:r>
              <a:rPr lang="ru-RU" b="1" u="sng" dirty="0">
                <a:solidFill>
                  <a:srgbClr val="FFC000"/>
                </a:solidFill>
              </a:rPr>
              <a:t>) </a:t>
            </a:r>
            <a:r>
              <a:rPr lang="ru-RU" b="1" dirty="0">
                <a:solidFill>
                  <a:srgbClr val="FFC000"/>
                </a:solidFill>
              </a:rPr>
              <a:t>–</a:t>
            </a:r>
            <a:r>
              <a:rPr lang="ru-RU" dirty="0">
                <a:solidFill>
                  <a:srgbClr val="FFC000"/>
                </a:solidFill>
              </a:rPr>
              <a:t> выделение границ и форм нескольких объектов.</a:t>
            </a:r>
            <a:endParaRPr lang="en-US" dirty="0">
              <a:solidFill>
                <a:srgbClr val="FFC000"/>
              </a:solidFill>
            </a:endParaRPr>
          </a:p>
          <a:p>
            <a:pPr lvl="1"/>
            <a:r>
              <a:rPr lang="ru-RU" sz="2000" b="1" u="sng" dirty="0" err="1">
                <a:solidFill>
                  <a:schemeClr val="bg1"/>
                </a:solidFill>
              </a:rPr>
              <a:t>Паноптическая</a:t>
            </a:r>
            <a:r>
              <a:rPr lang="ru-RU" sz="2000" b="1" u="sng" dirty="0">
                <a:solidFill>
                  <a:schemeClr val="bg1"/>
                </a:solidFill>
              </a:rPr>
              <a:t> сегментация </a:t>
            </a:r>
            <a:r>
              <a:rPr lang="en-US" sz="2000" b="1" u="sng" dirty="0">
                <a:solidFill>
                  <a:schemeClr val="bg1"/>
                </a:solidFill>
              </a:rPr>
              <a:t>(panoptic segmentation)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ru-RU" sz="2000" dirty="0">
                <a:solidFill>
                  <a:schemeClr val="bg1"/>
                </a:solidFill>
              </a:rPr>
              <a:t>выделение границ и форм объектов, а также их окружения.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b="1" u="sng" dirty="0">
                <a:solidFill>
                  <a:schemeClr val="bg1"/>
                </a:solidFill>
              </a:rPr>
              <a:t>Обнаружение ключевых точек </a:t>
            </a:r>
            <a:r>
              <a:rPr lang="en-US" sz="2000" b="1" u="sng" dirty="0">
                <a:solidFill>
                  <a:schemeClr val="bg1"/>
                </a:solidFill>
              </a:rPr>
              <a:t>(key point detection) </a:t>
            </a:r>
            <a:r>
              <a:rPr lang="en-US" sz="2000" b="1" dirty="0">
                <a:solidFill>
                  <a:schemeClr val="bg1"/>
                </a:solidFill>
              </a:rPr>
              <a:t>– </a:t>
            </a:r>
            <a:r>
              <a:rPr lang="ru-RU" sz="2000" dirty="0">
                <a:solidFill>
                  <a:schemeClr val="bg1"/>
                </a:solidFill>
              </a:rPr>
              <a:t>выделение точек и классификация( например, часть тела или поза и т.д.)</a:t>
            </a:r>
            <a:endParaRPr lang="en-US" sz="20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F3854BE5-2120-5F49-BAAE-65ECC5E66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791736" y="3750434"/>
            <a:ext cx="2506663" cy="27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B4D1B336-B88E-E84B-AB64-A6AE9A732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8636775" y="3966877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5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870" y="225981"/>
            <a:ext cx="10801619" cy="106443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Типичные 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3732" y="1421236"/>
            <a:ext cx="11451365" cy="453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Возможны специфические задачи обработки видео, например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Понимание видео </a:t>
            </a:r>
            <a:r>
              <a:rPr lang="en-US" sz="2400" b="1" dirty="0">
                <a:solidFill>
                  <a:schemeClr val="bg1"/>
                </a:solidFill>
              </a:rPr>
              <a:t>(video understanding) </a:t>
            </a:r>
            <a:r>
              <a:rPr lang="en-US" sz="2400" dirty="0">
                <a:solidFill>
                  <a:schemeClr val="bg1"/>
                </a:solidFill>
              </a:rPr>
              <a:t>–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локализация объекта во времени и пространстве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классификация определенной активности или сцены.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Слежение за объектом </a:t>
            </a:r>
            <a:r>
              <a:rPr lang="en-US" sz="2400" b="1" dirty="0">
                <a:solidFill>
                  <a:schemeClr val="bg1"/>
                </a:solidFill>
              </a:rPr>
              <a:t>(object tracking)  - </a:t>
            </a:r>
            <a:r>
              <a:rPr lang="ru-RU" sz="2400" dirty="0">
                <a:solidFill>
                  <a:schemeClr val="bg1"/>
                </a:solidFill>
              </a:rPr>
              <a:t>определение координат, смещения, скорости, прогнозирование положения объектов.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 smtClean="0">
                <a:solidFill>
                  <a:schemeClr val="bg1"/>
                </a:solidFill>
              </a:rPr>
              <a:t>Предсказание </a:t>
            </a:r>
            <a:r>
              <a:rPr lang="en-US" sz="2400" b="1" dirty="0">
                <a:solidFill>
                  <a:schemeClr val="bg1"/>
                </a:solidFill>
              </a:rPr>
              <a:t>(video prediction) </a:t>
            </a:r>
            <a:r>
              <a:rPr lang="en-US" sz="2400" dirty="0">
                <a:solidFill>
                  <a:schemeClr val="bg1"/>
                </a:solidFill>
              </a:rPr>
              <a:t>– </a:t>
            </a:r>
            <a:r>
              <a:rPr lang="ru-RU" sz="2400" dirty="0">
                <a:solidFill>
                  <a:schemeClr val="bg1"/>
                </a:solidFill>
              </a:rPr>
              <a:t>предсказание действий объекта по видеосъемке.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Улучшение качества изображения по серии кадров.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Восстановление </a:t>
            </a:r>
            <a:r>
              <a:rPr lang="en-US" sz="2400" dirty="0">
                <a:solidFill>
                  <a:schemeClr val="bg1"/>
                </a:solidFill>
              </a:rPr>
              <a:t>3D </a:t>
            </a:r>
            <a:r>
              <a:rPr lang="ru-RU" sz="2400" dirty="0">
                <a:solidFill>
                  <a:schemeClr val="bg1"/>
                </a:solidFill>
              </a:rPr>
              <a:t>формы объекта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серии кадров.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/>
          </a:p>
          <a:p>
            <a:pPr>
              <a:lnSpc>
                <a:spcPct val="11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747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2563" y="255574"/>
            <a:ext cx="10731519" cy="106443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задачи компьютерного зрения</a:t>
            </a:r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>
          <a:xfrm>
            <a:off x="7466670" y="6960394"/>
            <a:ext cx="7200900" cy="351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https://www.kaggle.com/littlerookie/basic-neural-network-kernel5ca7667c2d</a:t>
            </a:r>
            <a:endParaRPr lang="ru-RU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7309E3FE-03FA-884D-9A1D-327B164BC6B1}"/>
              </a:ext>
            </a:extLst>
          </p:cNvPr>
          <p:cNvSpPr txBox="1">
            <a:spLocks/>
          </p:cNvSpPr>
          <p:nvPr/>
        </p:nvSpPr>
        <p:spPr>
          <a:xfrm>
            <a:off x="534632" y="2136496"/>
            <a:ext cx="5563691" cy="385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>
                <a:solidFill>
                  <a:srgbClr val="66FF33"/>
                </a:solidFill>
              </a:rPr>
              <a:t>Источники получения изображений могут быть различной физической природы.</a:t>
            </a:r>
          </a:p>
          <a:p>
            <a:pPr lvl="1"/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Данный </a:t>
            </a:r>
            <a:r>
              <a:rPr lang="ru-RU" dirty="0">
                <a:solidFill>
                  <a:schemeClr val="bg1"/>
                </a:solidFill>
              </a:rPr>
              <a:t>пример: радиолокационные изображения человека, машины и </a:t>
            </a:r>
            <a:r>
              <a:rPr lang="ru-RU" dirty="0" smtClean="0">
                <a:solidFill>
                  <a:schemeClr val="bg1"/>
                </a:solidFill>
              </a:rPr>
              <a:t>БПЛА </a:t>
            </a:r>
            <a:r>
              <a:rPr lang="ru-RU" dirty="0">
                <a:solidFill>
                  <a:schemeClr val="bg1"/>
                </a:solidFill>
              </a:rPr>
              <a:t>в координатах дальность-скорость</a:t>
            </a:r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7309E3FE-03FA-884D-9A1D-327B164BC6B1}"/>
              </a:ext>
            </a:extLst>
          </p:cNvPr>
          <p:cNvSpPr txBox="1">
            <a:spLocks/>
          </p:cNvSpPr>
          <p:nvPr/>
        </p:nvSpPr>
        <p:spPr>
          <a:xfrm>
            <a:off x="193154" y="1251019"/>
            <a:ext cx="12102254" cy="493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C000"/>
                </a:solidFill>
              </a:rPr>
              <a:t>Задача не обязательно должна быть связана  с использованием оптических изображений ,</a:t>
            </a:r>
          </a:p>
        </p:txBody>
      </p:sp>
      <p:pic>
        <p:nvPicPr>
          <p:cNvPr id="17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323" y="1713826"/>
            <a:ext cx="5889238" cy="4909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44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272" y="322965"/>
            <a:ext cx="10706528" cy="1064435"/>
          </a:xfrm>
          <a:solidFill>
            <a:srgbClr val="134790"/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задачи компьютерного зрения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0" y="1451264"/>
            <a:ext cx="4226118" cy="33391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132" y="1708563"/>
            <a:ext cx="4236833" cy="282455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/>
          <a:srcRect t="9746" b="23836"/>
          <a:stretch/>
        </p:blipFill>
        <p:spPr>
          <a:xfrm>
            <a:off x="4751888" y="1843564"/>
            <a:ext cx="1775829" cy="2554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D002D3-670A-E544-9EAB-9D0105FD4B2A}"/>
              </a:ext>
            </a:extLst>
          </p:cNvPr>
          <p:cNvSpPr txBox="1"/>
          <p:nvPr/>
        </p:nvSpPr>
        <p:spPr>
          <a:xfrm>
            <a:off x="2013099" y="6858000"/>
            <a:ext cx="7974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Zyuzin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V.,  </a:t>
            </a:r>
            <a:r>
              <a:rPr lang="en-US" sz="1600" b="1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Ronkin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 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Porshnev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S. and 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Kalmykov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A. Automatic Asbestos Control Using Deep Learning Based Computer Vision System // </a:t>
            </a:r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Applied Sciences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Vol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11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no. 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 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p.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10532. 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:10.3390/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112210532 </a:t>
            </a:r>
            <a:endParaRPr lang="ru-RU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2712" y="31763"/>
            <a:ext cx="10673346" cy="106443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задачи компьютерного зрения</a:t>
            </a: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633584" y="1144182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7B45BCFF-31BA-466C-960B-44920B2E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715" y="1674338"/>
            <a:ext cx="2477270" cy="2024505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395B2CCB-C13B-49A2-A265-E284EC316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36" y="1674338"/>
            <a:ext cx="2352773" cy="19081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1715" t="6598" r="-1"/>
          <a:stretch/>
        </p:blipFill>
        <p:spPr>
          <a:xfrm>
            <a:off x="1669452" y="4598232"/>
            <a:ext cx="8261075" cy="1975473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53D3D2FE-6B86-4460-8274-B7F7D6BD63FD}"/>
              </a:ext>
            </a:extLst>
          </p:cNvPr>
          <p:cNvSpPr/>
          <p:nvPr/>
        </p:nvSpPr>
        <p:spPr>
          <a:xfrm>
            <a:off x="4615715" y="4180916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Маска прожилок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7433452" y="4188601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Результат работы сети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7456836" y="122459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Результат работы сети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4615715" y="128101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Изображение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55" y="1465680"/>
            <a:ext cx="1967254" cy="26236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D80720-CE17-2848-828D-B773A2D12D17}"/>
              </a:ext>
            </a:extLst>
          </p:cNvPr>
          <p:cNvSpPr txBox="1"/>
          <p:nvPr/>
        </p:nvSpPr>
        <p:spPr>
          <a:xfrm>
            <a:off x="12390262" y="2718977"/>
            <a:ext cx="228659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Zyuzin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V., </a:t>
            </a:r>
            <a:b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Ronkin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b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Porshnev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  </a:t>
            </a:r>
          </a:p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 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Kalmykov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A. Computer vision system for the automatic asbestos content control in stones // </a:t>
            </a:r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Phys.: Conf. Ser.,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Vol.1727, 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012014 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:10.1088/1742-6596/1727/1/012014.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 </a:t>
            </a:r>
            <a:endParaRPr lang="ru-RU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1344259" y="99019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Условия съемки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3502" y="233694"/>
            <a:ext cx="10713987" cy="106443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задачи компьютерного зрения</a:t>
            </a:r>
          </a:p>
        </p:txBody>
      </p:sp>
      <p:pic>
        <p:nvPicPr>
          <p:cNvPr id="6" name="Picture 2" descr="EasyDetec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33" y="1348688"/>
            <a:ext cx="3567521" cy="121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asyDetec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91" y="2455172"/>
            <a:ext cx="3567521" cy="124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CEBER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89" y="1534163"/>
            <a:ext cx="4991309" cy="19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15784" y="4199467"/>
            <a:ext cx="112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результат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55274" y="4188270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разметка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83" y="3947681"/>
            <a:ext cx="151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исходное </a:t>
            </a:r>
          </a:p>
          <a:p>
            <a:r>
              <a:rPr lang="ru-RU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72661" y="3905203"/>
            <a:ext cx="246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chemeClr val="bg1"/>
                </a:solidFill>
              </a:rPr>
              <a:t>Сегментация объектов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569363-C86E-4D66-9A1D-164FEC06E9A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005" y="4078589"/>
            <a:ext cx="3923095" cy="225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080E79-990E-7347-96FE-B32B16260B3C}"/>
              </a:ext>
            </a:extLst>
          </p:cNvPr>
          <p:cNvSpPr txBox="1"/>
          <p:nvPr/>
        </p:nvSpPr>
        <p:spPr>
          <a:xfrm>
            <a:off x="708751" y="3641716"/>
            <a:ext cx="6099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https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://</a:t>
            </a:r>
            <a:r>
              <a:rPr lang="ru-RU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www.kaggle.com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</a:t>
            </a:r>
            <a:r>
              <a:rPr lang="ru-RU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</a:t>
            </a:r>
            <a:r>
              <a:rPr lang="ru-RU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statoil-iceberg-classifier-challenge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</a:t>
            </a:r>
            <a:r>
              <a:rPr lang="ru-RU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data</a:t>
            </a:r>
            <a:endParaRPr lang="ru-RU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8A8EB-7CDC-0044-BDE0-797AB1001B1E}"/>
              </a:ext>
            </a:extLst>
          </p:cNvPr>
          <p:cNvSpPr txBox="1"/>
          <p:nvPr/>
        </p:nvSpPr>
        <p:spPr>
          <a:xfrm>
            <a:off x="7256803" y="6254653"/>
            <a:ext cx="6099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https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://</a:t>
            </a:r>
            <a:r>
              <a:rPr lang="ru-RU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www.kaggle.com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</a:t>
            </a:r>
            <a:r>
              <a:rPr lang="ru-RU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</a:t>
            </a:r>
            <a:r>
              <a:rPr lang="ru-RU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airbus-ship-detection</a:t>
            </a:r>
            <a:endParaRPr lang="ru-RU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F0EE9-B73B-A54E-9319-314CFA3825F3}"/>
              </a:ext>
            </a:extLst>
          </p:cNvPr>
          <p:cNvSpPr txBox="1"/>
          <p:nvPr/>
        </p:nvSpPr>
        <p:spPr>
          <a:xfrm>
            <a:off x="1827895" y="1027473"/>
            <a:ext cx="273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chemeClr val="bg1"/>
                </a:solidFill>
              </a:rPr>
              <a:t>Классификация</a:t>
            </a:r>
            <a:r>
              <a:rPr lang="ru-RU" b="1" u="sng" dirty="0"/>
              <a:t> </a:t>
            </a:r>
            <a:r>
              <a:rPr lang="ru-RU" b="1" u="sng" dirty="0">
                <a:solidFill>
                  <a:schemeClr val="bg1"/>
                </a:solidFill>
              </a:rPr>
              <a:t>объектов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3AA145D-2FE7-1C4B-A339-6C20940D5781}"/>
              </a:ext>
            </a:extLst>
          </p:cNvPr>
          <p:cNvCxnSpPr>
            <a:endCxn id="9" idx="1"/>
          </p:cNvCxnSpPr>
          <p:nvPr/>
        </p:nvCxnSpPr>
        <p:spPr>
          <a:xfrm flipV="1">
            <a:off x="5654480" y="2506817"/>
            <a:ext cx="415209" cy="1063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FD5262-138C-094E-A87C-781E5011B659}"/>
              </a:ext>
            </a:extLst>
          </p:cNvPr>
          <p:cNvSpPr txBox="1"/>
          <p:nvPr/>
        </p:nvSpPr>
        <p:spPr>
          <a:xfrm>
            <a:off x="8009489" y="3752141"/>
            <a:ext cx="256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chemeClr val="bg1"/>
                </a:solidFill>
              </a:rPr>
              <a:t>Обнаружение объектов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E8A7AE-767F-4947-883E-8FD41785CD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5" t="6598" r="-1"/>
          <a:stretch/>
        </p:blipFill>
        <p:spPr>
          <a:xfrm>
            <a:off x="449688" y="4532262"/>
            <a:ext cx="6468870" cy="15469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67E86A-717A-8E4C-B022-D8DA4BBDF91E}"/>
              </a:ext>
            </a:extLst>
          </p:cNvPr>
          <p:cNvSpPr txBox="1"/>
          <p:nvPr/>
        </p:nvSpPr>
        <p:spPr>
          <a:xfrm>
            <a:off x="58240" y="6048893"/>
            <a:ext cx="79512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Zyuzin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V., </a:t>
            </a:r>
            <a:r>
              <a:rPr lang="en-US" sz="1600" b="1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Ronkin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Porshnev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 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 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Kalmykov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A. Computer vision system for the automatic asbestos content control in stones // </a:t>
            </a:r>
            <a:b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Phys.: Conf. Ser.,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Vol.1727, 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012014 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:10.1088/1742-6596/1727/1/012014.</a:t>
            </a:r>
            <a:r>
              <a:rPr lang="ru-RU" sz="16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 </a:t>
            </a:r>
            <a:endParaRPr lang="ru-RU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/>
              <a:t>Примеры задачи компьютерного зрения</a:t>
            </a:r>
          </a:p>
        </p:txBody>
      </p:sp>
      <p:sp>
        <p:nvSpPr>
          <p:cNvPr id="13" name="Объект 2"/>
          <p:cNvSpPr>
            <a:spLocks noGrp="1"/>
          </p:cNvSpPr>
          <p:nvPr>
            <p:ph idx="1"/>
          </p:nvPr>
        </p:nvSpPr>
        <p:spPr>
          <a:xfrm>
            <a:off x="1493734" y="1386466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60" y="1093424"/>
            <a:ext cx="4987364" cy="3031281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34" y="4196713"/>
            <a:ext cx="4686948" cy="2538256"/>
          </a:xfrm>
          <a:prstGeom prst="rect">
            <a:avLst/>
          </a:prstGeom>
        </p:spPr>
      </p:pic>
      <p:pic>
        <p:nvPicPr>
          <p:cNvPr id="25" name="Picture 2" descr="https://habrastorage.org/webt/o0/jp/uo/o0jpuowfdwhpy2sagmyzt9rm1o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335" y="4383563"/>
            <a:ext cx="3550564" cy="199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2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/>
              <a:t>Примеры задачи компьютерного зрения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5661" y="1529988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37976"/>
          <a:stretch/>
        </p:blipFill>
        <p:spPr>
          <a:xfrm>
            <a:off x="2259029" y="4481182"/>
            <a:ext cx="3425882" cy="245328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79" y="4721858"/>
            <a:ext cx="2988932" cy="21728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407" y="1457274"/>
            <a:ext cx="2352675" cy="28575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87" y="1457274"/>
            <a:ext cx="2971304" cy="29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8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26250" y="1486967"/>
            <a:ext cx="9297825" cy="5178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1886" y="322965"/>
            <a:ext cx="11220994" cy="106443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задачи компьютерного зрения. Средний уровень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3175D3A-3D62-0541-961F-B8F859892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 t="3293" b="3957"/>
          <a:stretch/>
        </p:blipFill>
        <p:spPr bwMode="auto">
          <a:xfrm>
            <a:off x="6511895" y="1486967"/>
            <a:ext cx="4450251" cy="2965391"/>
          </a:xfrm>
          <a:prstGeom prst="rect">
            <a:avLst/>
          </a:prstGeom>
          <a:noFill/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97E1F9E-0F22-2046-9A35-26EF48E0E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b="6126"/>
          <a:stretch/>
        </p:blipFill>
        <p:spPr bwMode="auto">
          <a:xfrm>
            <a:off x="3254970" y="4452358"/>
            <a:ext cx="6172209" cy="2086849"/>
          </a:xfrm>
          <a:prstGeom prst="rect">
            <a:avLst/>
          </a:prstGeom>
          <a:noFill/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630CB56-36D4-CB4C-808F-B86302453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4074" b="3611"/>
          <a:stretch/>
        </p:blipFill>
        <p:spPr bwMode="auto">
          <a:xfrm>
            <a:off x="1862983" y="1512605"/>
            <a:ext cx="4478092" cy="2965391"/>
          </a:xfrm>
          <a:prstGeom prst="rect">
            <a:avLst/>
          </a:prstGeom>
          <a:noFill/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A17646-4D13-824F-9C56-F4ABDB917396}"/>
              </a:ext>
            </a:extLst>
          </p:cNvPr>
          <p:cNvSpPr/>
          <p:nvPr/>
        </p:nvSpPr>
        <p:spPr>
          <a:xfrm>
            <a:off x="2544137" y="1563029"/>
            <a:ext cx="3551863" cy="2016194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68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Примеры задачи компьютерного зрения. 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Низкий уровень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21FA5-D9B9-CC4D-8F8A-A334925793C3}"/>
              </a:ext>
            </a:extLst>
          </p:cNvPr>
          <p:cNvSpPr txBox="1"/>
          <p:nvPr/>
        </p:nvSpPr>
        <p:spPr>
          <a:xfrm>
            <a:off x="380090" y="636042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ru-RU" sz="1400" dirty="0">
                <a:solidFill>
                  <a:schemeClr val="bg1">
                    <a:lumMod val="75000"/>
                  </a:schemeClr>
                </a:solidFill>
              </a:rPr>
              <a:t>://as2.ftcdn.net/</a:t>
            </a:r>
            <a:r>
              <a:rPr lang="ru-RU" sz="1400" dirty="0" err="1">
                <a:solidFill>
                  <a:schemeClr val="bg1">
                    <a:lumMod val="75000"/>
                  </a:schemeClr>
                </a:solidFill>
              </a:rPr>
              <a:t>jpg</a:t>
            </a:r>
            <a:r>
              <a:rPr lang="ru-RU" sz="1400" dirty="0">
                <a:solidFill>
                  <a:schemeClr val="bg1">
                    <a:lumMod val="75000"/>
                  </a:schemeClr>
                </a:solidFill>
              </a:rPr>
              <a:t>/04/46/10/77/1024W_F_446107734_NaiNx4Qxq1bT4ipU1vGohw1dtU9kOWpx_NW1.jpg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1692B-9189-D34A-99B8-E11AEBD7280E}"/>
              </a:ext>
            </a:extLst>
          </p:cNvPr>
          <p:cNvSpPr txBox="1"/>
          <p:nvPr/>
        </p:nvSpPr>
        <p:spPr>
          <a:xfrm>
            <a:off x="5313404" y="6424802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ru-RU" sz="1400" dirty="0">
                <a:solidFill>
                  <a:schemeClr val="bg1">
                    <a:lumMod val="75000"/>
                  </a:schemeClr>
                </a:solidFill>
              </a:rPr>
              <a:t>://as2.ftcdn.net/v2/</a:t>
            </a:r>
            <a:r>
              <a:rPr lang="ru-RU" sz="1400" dirty="0" err="1">
                <a:solidFill>
                  <a:schemeClr val="bg1">
                    <a:lumMod val="75000"/>
                  </a:schemeClr>
                </a:solidFill>
              </a:rPr>
              <a:t>jpg</a:t>
            </a:r>
            <a:r>
              <a:rPr lang="ru-RU" sz="1400" dirty="0">
                <a:solidFill>
                  <a:schemeClr val="bg1">
                    <a:lumMod val="75000"/>
                  </a:schemeClr>
                </a:solidFill>
              </a:rPr>
              <a:t>/02/31/48/03/1000_F_231480357_TGpMz4r5HSFAlm43FkZ366FjFZuuoRA8.jpg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DC9B99-AF8C-9044-B9A3-777BF94684B4}"/>
              </a:ext>
            </a:extLst>
          </p:cNvPr>
          <p:cNvSpPr/>
          <p:nvPr/>
        </p:nvSpPr>
        <p:spPr>
          <a:xfrm>
            <a:off x="632843" y="1454811"/>
            <a:ext cx="10466562" cy="38577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3DE7E3DB-19A8-9341-AE16-934DC3C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3" y="1454811"/>
            <a:ext cx="2672377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4B058C-76D7-9A45-8C92-FE5CBF3E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819" y="1454811"/>
            <a:ext cx="2672377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C35A6A-6FC7-A14F-9AA3-A87826970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789" y="1454811"/>
            <a:ext cx="2672378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F90477-53E6-BE4F-97D2-1681F6F3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3" y="3338382"/>
            <a:ext cx="2672378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6841285-C7AF-8F41-A3CF-55E88DDC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818" y="3338381"/>
            <a:ext cx="2672377" cy="1974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2635D6A1-9518-5448-BD89-95C9CA0D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50" y="3338381"/>
            <a:ext cx="2651310" cy="1958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E5FFAF98-0930-BC4C-8647-444D2095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58" y="3357295"/>
            <a:ext cx="2631047" cy="1943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6C26CD48-E3EB-BB41-AC40-4B47B5E1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57" y="1447517"/>
            <a:ext cx="2631048" cy="194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922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47676" y="3582145"/>
            <a:ext cx="11283408" cy="3088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Термин «компьютерное зрение»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rgbClr val="FFC000"/>
                </a:solidFill>
              </a:rPr>
              <a:t>Термин «компьютерное зрение» </a:t>
            </a:r>
            <a:endParaRPr lang="ru-RU" sz="2400" dirty="0" smtClean="0">
              <a:solidFill>
                <a:srgbClr val="FFC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ru-RU" sz="2400" dirty="0" smtClean="0">
                <a:solidFill>
                  <a:srgbClr val="33CC33"/>
                </a:solidFill>
              </a:rPr>
              <a:t>техническое </a:t>
            </a:r>
            <a:r>
              <a:rPr lang="ru-RU" sz="2400" dirty="0">
                <a:solidFill>
                  <a:srgbClr val="33CC33"/>
                </a:solidFill>
              </a:rPr>
              <a:t>зрение, машинное зрение</a:t>
            </a:r>
            <a:r>
              <a:rPr lang="en-US" sz="2400" dirty="0">
                <a:solidFill>
                  <a:srgbClr val="33CC33"/>
                </a:solidFill>
              </a:rPr>
              <a:t>,</a:t>
            </a:r>
            <a:r>
              <a:rPr lang="ru-RU" sz="2400" dirty="0">
                <a:solidFill>
                  <a:srgbClr val="33CC33"/>
                </a:solidFill>
              </a:rPr>
              <a:t> </a:t>
            </a:r>
            <a:r>
              <a:rPr lang="en-US" sz="2400" dirty="0">
                <a:solidFill>
                  <a:srgbClr val="33CC33"/>
                </a:solidFill>
              </a:rPr>
              <a:t>computer vision</a:t>
            </a:r>
            <a:r>
              <a:rPr lang="ru-RU" sz="2400" dirty="0" smtClean="0">
                <a:solidFill>
                  <a:schemeClr val="bg1"/>
                </a:solidFill>
              </a:rPr>
              <a:t>):</a:t>
            </a:r>
            <a:endParaRPr lang="ru-RU" sz="2400" dirty="0">
              <a:solidFill>
                <a:schemeClr val="bg1"/>
              </a:solidFill>
            </a:endParaRPr>
          </a:p>
          <a:p>
            <a:pPr marL="446088" indent="-180975">
              <a:lnSpc>
                <a:spcPct val="120000"/>
              </a:lnSpc>
              <a:spcBef>
                <a:spcPts val="0"/>
              </a:spcBef>
            </a:pPr>
            <a:r>
              <a:rPr lang="ru-RU" sz="2400" i="1" dirty="0" smtClean="0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 lang="ru-RU" sz="2400" i="1" dirty="0">
              <a:solidFill>
                <a:schemeClr val="bg1"/>
              </a:solidFill>
            </a:endParaRPr>
          </a:p>
          <a:p>
            <a:pPr marL="446088" indent="-180975">
              <a:lnSpc>
                <a:spcPct val="12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D41728-5BF9-9144-8234-79ADE67DA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34349"/>
          <a:stretch/>
        </p:blipFill>
        <p:spPr bwMode="auto">
          <a:xfrm>
            <a:off x="578131" y="4170110"/>
            <a:ext cx="1958443" cy="232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D5ECF-A7E9-4C4F-B73F-E054944965B4}"/>
              </a:ext>
            </a:extLst>
          </p:cNvPr>
          <p:cNvSpPr txBox="1"/>
          <p:nvPr/>
        </p:nvSpPr>
        <p:spPr>
          <a:xfrm>
            <a:off x="741201" y="3691462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EB786-238E-0D42-8351-10E344284DE6}"/>
              </a:ext>
            </a:extLst>
          </p:cNvPr>
          <p:cNvSpPr txBox="1"/>
          <p:nvPr/>
        </p:nvSpPr>
        <p:spPr>
          <a:xfrm>
            <a:off x="2734423" y="3588256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объектов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61186-BD6E-DB4C-8B19-ED513F0813F6}"/>
              </a:ext>
            </a:extLst>
          </p:cNvPr>
          <p:cNvSpPr txBox="1"/>
          <p:nvPr/>
        </p:nvSpPr>
        <p:spPr>
          <a:xfrm>
            <a:off x="4987377" y="3588257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Семантическая </a:t>
            </a:r>
            <a:br>
              <a:rPr lang="ru-RU" dirty="0"/>
            </a:br>
            <a:r>
              <a:rPr lang="ru-RU" dirty="0"/>
              <a:t>сегментация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F7C065-91F9-D148-9E29-A2CF5CB0D6DE}"/>
              </a:ext>
            </a:extLst>
          </p:cNvPr>
          <p:cNvSpPr txBox="1"/>
          <p:nvPr/>
        </p:nvSpPr>
        <p:spPr>
          <a:xfrm>
            <a:off x="7277485" y="3588256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Объектная </a:t>
            </a:r>
            <a:br>
              <a:rPr lang="ru-RU" dirty="0"/>
            </a:br>
            <a:r>
              <a:rPr lang="ru-RU" dirty="0"/>
              <a:t>сегментация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32237-4023-274A-A727-991B7E6BEBF5}"/>
              </a:ext>
            </a:extLst>
          </p:cNvPr>
          <p:cNvSpPr txBox="1"/>
          <p:nvPr/>
        </p:nvSpPr>
        <p:spPr>
          <a:xfrm>
            <a:off x="9555492" y="3582145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FDB487-2238-C749-9B13-BD4AFF1E26A3}"/>
              </a:ext>
            </a:extLst>
          </p:cNvPr>
          <p:cNvSpPr txBox="1"/>
          <p:nvPr/>
        </p:nvSpPr>
        <p:spPr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http://cocodataset.org/#explore?id=50161</a:t>
            </a:r>
            <a:endParaRPr lang="ru-RU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4AE05-8261-9048-961E-53DB914AC02E}"/>
              </a:ext>
            </a:extLst>
          </p:cNvPr>
          <p:cNvSpPr txBox="1"/>
          <p:nvPr/>
        </p:nvSpPr>
        <p:spPr>
          <a:xfrm>
            <a:off x="1399613" y="4170110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person 100%</a:t>
            </a:r>
            <a:endParaRPr lang="ru-RU" sz="1400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22DE0F1-4C7B-A243-BD9A-4C6D696B7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852984" y="4108797"/>
            <a:ext cx="2066230" cy="246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65ACAA-54AA-4D45-902D-166323A30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7123458" y="4170110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867FF6-2958-9A40-AE25-32363A0C3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2646861" y="4160556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BE5954-26D3-CB4D-A303-3906AB9D6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9466161" y="4146397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6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/>
              <a:t>Примеры задачи компьютерного зрения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5661" y="1529988"/>
            <a:ext cx="83185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7"/>
          <a:stretch/>
        </p:blipFill>
        <p:spPr>
          <a:xfrm>
            <a:off x="838200" y="1464862"/>
            <a:ext cx="9314204" cy="506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6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/>
              <a:t>Примеры задачи компьютерного зрения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5661" y="1529988"/>
            <a:ext cx="83185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4"/>
          <a:stretch/>
        </p:blipFill>
        <p:spPr>
          <a:xfrm>
            <a:off x="838200" y="1114484"/>
            <a:ext cx="9391830" cy="631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2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/>
              <a:t>Примеры задачи компьютерного зрения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5661" y="1529988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5" y="2064419"/>
            <a:ext cx="10926629" cy="44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60212" y="54506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https://colab.research.google.com/drive/17g7svOoij93trXpe4aYs-H8b8t4zDP1y?usp=sharing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/>
              <a:t>Примеры задачи компьютерного зрения</a:t>
            </a:r>
          </a:p>
        </p:txBody>
      </p:sp>
      <p:pic>
        <p:nvPicPr>
          <p:cNvPr id="13314" name="Picture 2" descr="https://nanonets.com/blog/content/images/2019/05/got-gan-padded-tb-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1228724"/>
            <a:ext cx="3667125" cy="47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Изображения, сгенерированные DALL·E на основании текстового описания &quot;кресло в форме авокадо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57" y="1225071"/>
            <a:ext cx="4243161" cy="340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267661" y="4631925"/>
            <a:ext cx="344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https://habr.com/ru/post/536236/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646057" y="59959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https://nanonets.com/blog/content/images/2019/05/got-gan-padded-tb-gif.gif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68252"/>
          <a:stretch/>
        </p:blipFill>
        <p:spPr>
          <a:xfrm>
            <a:off x="368339" y="4816591"/>
            <a:ext cx="6298027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8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86625-6072-4E4F-850D-908B33F9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Типы задача компьютерного зрения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20A318-DD61-D741-8BF5-C63A697E0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50" lvl="1" indent="0">
              <a:buNone/>
            </a:pPr>
            <a:r>
              <a:rPr lang="ru-RU" b="1" u="sng" dirty="0">
                <a:solidFill>
                  <a:srgbClr val="FFC000"/>
                </a:solidFill>
              </a:rPr>
              <a:t>Низкий уровень:</a:t>
            </a:r>
            <a:r>
              <a:rPr lang="ru-RU" b="1" dirty="0">
                <a:solidFill>
                  <a:srgbClr val="FFC000"/>
                </a:solidFill>
              </a:rPr>
              <a:t>  </a:t>
            </a:r>
            <a:r>
              <a:rPr lang="ru-RU" dirty="0">
                <a:solidFill>
                  <a:schemeClr val="bg1"/>
                </a:solidFill>
              </a:rPr>
              <a:t>поиск и выделение примитивов </a:t>
            </a:r>
            <a:r>
              <a:rPr lang="ru-RU" dirty="0" smtClean="0">
                <a:solidFill>
                  <a:schemeClr val="bg1"/>
                </a:solidFill>
              </a:rPr>
              <a:t>изображения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10795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rgbClr val="66FF33"/>
                </a:solidFill>
              </a:rPr>
              <a:t>признаки должны быть регулярными для набора данных. </a:t>
            </a:r>
          </a:p>
          <a:p>
            <a:pPr marL="2647950" lvl="6" indent="-254000"/>
            <a:r>
              <a:rPr lang="ru-RU" i="1" spc="50" dirty="0" smtClean="0">
                <a:solidFill>
                  <a:schemeClr val="bg1"/>
                </a:solidFill>
              </a:rPr>
              <a:t>края, вертикальные/горизонтальные/наклонные линии,</a:t>
            </a:r>
          </a:p>
          <a:p>
            <a:pPr marL="2647950" lvl="6" indent="-254000"/>
            <a:r>
              <a:rPr lang="ru-RU" i="1" spc="50" dirty="0" smtClean="0">
                <a:solidFill>
                  <a:schemeClr val="bg1"/>
                </a:solidFill>
              </a:rPr>
              <a:t>элементы </a:t>
            </a:r>
            <a:r>
              <a:rPr lang="ru-RU" i="1" spc="50" dirty="0">
                <a:solidFill>
                  <a:schemeClr val="bg1"/>
                </a:solidFill>
              </a:rPr>
              <a:t>текстуры</a:t>
            </a:r>
            <a:r>
              <a:rPr lang="en-US" i="1" spc="50" dirty="0">
                <a:solidFill>
                  <a:schemeClr val="bg1"/>
                </a:solidFill>
              </a:rPr>
              <a:t> </a:t>
            </a:r>
            <a:r>
              <a:rPr lang="ru-RU" i="1" spc="50" dirty="0">
                <a:solidFill>
                  <a:schemeClr val="bg1"/>
                </a:solidFill>
              </a:rPr>
              <a:t>(морфология), цветовые/яркостные области и т.д.; </a:t>
            </a:r>
          </a:p>
          <a:p>
            <a:pPr marL="2647950" lvl="6" indent="-254000"/>
            <a:r>
              <a:rPr lang="ru-RU" i="1" spc="50" dirty="0">
                <a:solidFill>
                  <a:schemeClr val="bg1"/>
                </a:solidFill>
              </a:rPr>
              <a:t>удаление шумов, бликов 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556139" y="2940548"/>
            <a:ext cx="10872439" cy="3772486"/>
            <a:chOff x="699518" y="2523343"/>
            <a:chExt cx="10466562" cy="3865054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C4DC9B99-AF8C-9044-B9A3-777BF94684B4}"/>
                </a:ext>
              </a:extLst>
            </p:cNvPr>
            <p:cNvSpPr/>
            <p:nvPr/>
          </p:nvSpPr>
          <p:spPr>
            <a:xfrm>
              <a:off x="699518" y="2530637"/>
              <a:ext cx="10466562" cy="38577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3DE7E3DB-19A8-9341-AE16-934DC3C3A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18" y="2530637"/>
              <a:ext cx="2672377" cy="19741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954B058C-76D7-9A45-8C92-FE5CBF3E0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494" y="2530637"/>
              <a:ext cx="2672377" cy="19741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63C35A6A-6FC7-A14F-9AA3-A87826970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464" y="2530637"/>
              <a:ext cx="2672378" cy="19741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FDF90477-53E6-BE4F-97D2-1681F6F3D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18" y="4414208"/>
              <a:ext cx="2672378" cy="19741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76841285-C7AF-8F41-A3CF-55E88DDCB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493" y="4414207"/>
              <a:ext cx="2672377" cy="19741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21" name="Picture 18">
              <a:extLst>
                <a:ext uri="{FF2B5EF4-FFF2-40B4-BE49-F238E27FC236}">
                  <a16:creationId xmlns:a16="http://schemas.microsoft.com/office/drawing/2014/main" id="{2635D6A1-9518-5448-BD89-95C9CA0D7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3725" y="4414207"/>
              <a:ext cx="2651310" cy="19586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22" name="Picture 14">
              <a:extLst>
                <a:ext uri="{FF2B5EF4-FFF2-40B4-BE49-F238E27FC236}">
                  <a16:creationId xmlns:a16="http://schemas.microsoft.com/office/drawing/2014/main" id="{E5FFAF98-0930-BC4C-8647-444D20954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5033" y="4433121"/>
              <a:ext cx="2631047" cy="19436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6C26CD48-E3EB-BB41-AC40-4B47B5E14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5032" y="2523343"/>
              <a:ext cx="2631048" cy="19436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0321FA5-D9B9-CC4D-8F8A-A334925793C3}"/>
              </a:ext>
            </a:extLst>
          </p:cNvPr>
          <p:cNvSpPr txBox="1"/>
          <p:nvPr/>
        </p:nvSpPr>
        <p:spPr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https</a:t>
            </a:r>
            <a:r>
              <a:rPr lang="ru-RU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://as2.ftcdn.net/</a:t>
            </a:r>
            <a:r>
              <a:rPr lang="ru-RU" sz="1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jpg</a:t>
            </a:r>
            <a:r>
              <a:rPr lang="ru-RU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/04/46/10/77/1024W_F_446107734_NaiNx4Qxq1bT4ipU1vGohw1dtU9kOWpx_NW1.jpg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1692B-9189-D34A-99B8-E11AEBD7280E}"/>
              </a:ext>
            </a:extLst>
          </p:cNvPr>
          <p:cNvSpPr txBox="1"/>
          <p:nvPr/>
        </p:nvSpPr>
        <p:spPr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https</a:t>
            </a:r>
            <a:r>
              <a:rPr lang="ru-RU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://as2.ftcdn.net/v2/</a:t>
            </a:r>
            <a:r>
              <a:rPr lang="ru-RU" sz="1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jpg</a:t>
            </a:r>
            <a:r>
              <a:rPr lang="ru-RU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/02/31/48/03/1000_F_231480357_TGpMz4r5HSFAlm43FkZ366FjFZuuoRA8.jpg</a:t>
            </a:r>
          </a:p>
        </p:txBody>
      </p:sp>
    </p:spTree>
    <p:extLst>
      <p:ext uri="{BB962C8B-B14F-4D97-AF65-F5344CB8AC3E}">
        <p14:creationId xmlns:p14="http://schemas.microsoft.com/office/powerpoint/2010/main" val="38642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126303" y="4408855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86625-6072-4E4F-850D-908B33F9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Типы задача компьютерного зрения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20A318-DD61-D741-8BF5-C63A697E0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2" y="1041567"/>
            <a:ext cx="11683424" cy="2872522"/>
          </a:xfrm>
        </p:spPr>
        <p:txBody>
          <a:bodyPr>
            <a:noAutofit/>
          </a:bodyPr>
          <a:lstStyle/>
          <a:p>
            <a:pPr marL="361950" lvl="1" indent="-254000"/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например, </a:t>
            </a:r>
          </a:p>
          <a:p>
            <a:pPr marL="107950" lvl="1" indent="0">
              <a:lnSpc>
                <a:spcPct val="120000"/>
              </a:lnSpc>
              <a:buNone/>
            </a:pPr>
            <a:r>
              <a:rPr lang="ru-RU" b="1" u="sng" dirty="0" smtClean="0">
                <a:solidFill>
                  <a:srgbClr val="FFC000"/>
                </a:solidFill>
              </a:rPr>
              <a:t>Средний </a:t>
            </a:r>
            <a:r>
              <a:rPr lang="ru-RU" b="1" u="sng" dirty="0">
                <a:solidFill>
                  <a:srgbClr val="FFC000"/>
                </a:solidFill>
              </a:rPr>
              <a:t>уровень: </a:t>
            </a:r>
            <a:endParaRPr lang="ru-RU" b="1" u="sng" dirty="0" smtClean="0">
              <a:solidFill>
                <a:srgbClr val="FFC000"/>
              </a:solidFill>
            </a:endParaRPr>
          </a:p>
          <a:p>
            <a:pPr marL="1079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>
                <a:solidFill>
                  <a:srgbClr val="FFC000"/>
                </a:solidFill>
              </a:rPr>
              <a:t>	</a:t>
            </a:r>
            <a:r>
              <a:rPr lang="ru-RU" b="1" dirty="0" smtClean="0">
                <a:solidFill>
                  <a:srgbClr val="66FF33"/>
                </a:solidFill>
              </a:rPr>
              <a:t>полуавтоматическое описание изображений (в рамках задачи)</a:t>
            </a:r>
            <a:endParaRPr lang="ru-RU" b="1" dirty="0">
              <a:solidFill>
                <a:srgbClr val="66FF33"/>
              </a:solidFill>
            </a:endParaRPr>
          </a:p>
          <a:p>
            <a:pPr marL="1733550" lvl="4" indent="-254000">
              <a:lnSpc>
                <a:spcPct val="120000"/>
              </a:lnSpc>
            </a:pPr>
            <a:r>
              <a:rPr lang="ru-RU" sz="2200" dirty="0">
                <a:solidFill>
                  <a:schemeClr val="bg1"/>
                </a:solidFill>
              </a:rPr>
              <a:t>поиск и выделение границ объектов, </a:t>
            </a:r>
          </a:p>
          <a:p>
            <a:pPr marL="1733550" lvl="4" indent="-254000">
              <a:lnSpc>
                <a:spcPct val="120000"/>
              </a:lnSpc>
            </a:pPr>
            <a:r>
              <a:rPr lang="ru-RU" sz="2200" dirty="0">
                <a:solidFill>
                  <a:schemeClr val="bg1"/>
                </a:solidFill>
              </a:rPr>
              <a:t>выделение сложных поверхностей или форм объектов, </a:t>
            </a:r>
          </a:p>
          <a:p>
            <a:pPr marL="1733550" lvl="4" indent="-254000">
              <a:lnSpc>
                <a:spcPct val="120000"/>
              </a:lnSpc>
            </a:pPr>
            <a:r>
              <a:rPr lang="ru-RU" sz="2200" dirty="0">
                <a:solidFill>
                  <a:schemeClr val="bg1"/>
                </a:solidFill>
              </a:rPr>
              <a:t>поиск и выделение частей некоторых сцен,</a:t>
            </a:r>
          </a:p>
          <a:p>
            <a:pPr marL="1733550" lvl="4" indent="-254000">
              <a:lnSpc>
                <a:spcPct val="120000"/>
              </a:lnSpc>
            </a:pPr>
            <a:r>
              <a:rPr lang="ru-RU" sz="2200" dirty="0">
                <a:solidFill>
                  <a:schemeClr val="bg1"/>
                </a:solidFill>
              </a:rPr>
              <a:t> другие базовые операции классических систем компьютерного зрения.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2630CB56-36D4-CB4C-808F-B86302453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4074" b="3611"/>
          <a:stretch/>
        </p:blipFill>
        <p:spPr bwMode="auto">
          <a:xfrm>
            <a:off x="215080" y="4485555"/>
            <a:ext cx="3073623" cy="2035352"/>
          </a:xfrm>
          <a:prstGeom prst="rect">
            <a:avLst/>
          </a:prstGeom>
          <a:noFill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6A17646-4D13-824F-9C56-F4ABDB917396}"/>
              </a:ext>
            </a:extLst>
          </p:cNvPr>
          <p:cNvSpPr/>
          <p:nvPr/>
        </p:nvSpPr>
        <p:spPr>
          <a:xfrm>
            <a:off x="907070" y="4504713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3175D3A-3D62-0541-961F-B8F859892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 t="3293" b="3957"/>
          <a:stretch/>
        </p:blipFill>
        <p:spPr bwMode="auto">
          <a:xfrm>
            <a:off x="3288703" y="4485555"/>
            <a:ext cx="3025762" cy="2016194"/>
          </a:xfrm>
          <a:prstGeom prst="rect">
            <a:avLst/>
          </a:prstGeom>
          <a:noFill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C97E1F9E-0F22-2046-9A35-26EF48E0E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b="6126"/>
          <a:stretch/>
        </p:blipFill>
        <p:spPr bwMode="auto">
          <a:xfrm>
            <a:off x="6362326" y="4561173"/>
            <a:ext cx="5396716" cy="1824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53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86625-6072-4E4F-850D-908B33F9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Типы задача компьютерного зрения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20A318-DD61-D741-8BF5-C63A697E0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</a:t>
            </a:r>
          </a:p>
          <a:p>
            <a:pPr marL="361950" lvl="1" indent="-254000">
              <a:lnSpc>
                <a:spcPct val="120000"/>
              </a:lnSpc>
            </a:pPr>
            <a:r>
              <a:rPr lang="ru-RU" sz="1800" b="1" u="sng" dirty="0" smtClean="0">
                <a:solidFill>
                  <a:schemeClr val="bg1"/>
                </a:solidFill>
              </a:rPr>
              <a:t>Средний </a:t>
            </a:r>
            <a:r>
              <a:rPr lang="ru-RU" sz="1800" b="1" u="sng" dirty="0">
                <a:solidFill>
                  <a:schemeClr val="bg1"/>
                </a:solidFill>
              </a:rPr>
              <a:t>уровень: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границ объектов</a:t>
            </a:r>
            <a:r>
              <a:rPr lang="ru-RU" sz="1800" dirty="0" smtClean="0">
                <a:solidFill>
                  <a:schemeClr val="bg1"/>
                </a:solidFill>
              </a:rPr>
              <a:t>,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ru-RU" sz="1800" dirty="0" smtClean="0">
                <a:solidFill>
                  <a:schemeClr val="bg1"/>
                </a:solidFill>
              </a:rPr>
              <a:t>полуавтоматические методы принятия решений.</a:t>
            </a:r>
            <a:endParaRPr lang="ru-RU" sz="1800" dirty="0">
              <a:solidFill>
                <a:schemeClr val="bg1"/>
              </a:solidFill>
            </a:endParaRPr>
          </a:p>
          <a:p>
            <a:pPr marL="107950" lvl="1" indent="0">
              <a:lnSpc>
                <a:spcPct val="120000"/>
              </a:lnSpc>
              <a:buNone/>
            </a:pPr>
            <a:r>
              <a:rPr lang="ru-RU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Высокий </a:t>
            </a:r>
            <a:r>
              <a:rPr lang="ru-RU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уровень: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</a:pPr>
            <a:r>
              <a:rPr lang="ru-RU" sz="2400" spc="50" dirty="0" smtClean="0">
                <a:solidFill>
                  <a:srgbClr val="66FF33"/>
                </a:solidFill>
              </a:rPr>
              <a:t>Автоматический поиск </a:t>
            </a:r>
            <a:r>
              <a:rPr lang="ru-RU" sz="2400" spc="50" dirty="0">
                <a:solidFill>
                  <a:srgbClr val="66FF33"/>
                </a:solidFill>
              </a:rPr>
              <a:t>и выделение сложных объектов, сцен или событий. </a:t>
            </a:r>
            <a:endParaRPr lang="ru-RU" sz="2400" spc="50" dirty="0" smtClean="0">
              <a:solidFill>
                <a:srgbClr val="66FF33"/>
              </a:solidFill>
            </a:endParaRPr>
          </a:p>
          <a:p>
            <a:pPr marL="1733550" lvl="4" indent="-254000">
              <a:lnSpc>
                <a:spcPct val="120000"/>
              </a:lnSpc>
            </a:pPr>
            <a:r>
              <a:rPr lang="ru-RU" sz="2200" spc="50" dirty="0" smtClean="0">
                <a:solidFill>
                  <a:srgbClr val="FF0000"/>
                </a:solidFill>
              </a:rPr>
              <a:t>Как правило, признаки абстрактны – их сложно описать формально</a:t>
            </a:r>
            <a:endParaRPr lang="ru-RU" sz="2200" spc="50" dirty="0">
              <a:solidFill>
                <a:srgbClr val="FF0000"/>
              </a:solidFill>
            </a:endParaRPr>
          </a:p>
          <a:p>
            <a:pPr marL="1276350" lvl="3" indent="-254000">
              <a:lnSpc>
                <a:spcPct val="120000"/>
              </a:lnSpc>
            </a:pPr>
            <a:r>
              <a:rPr lang="ru-RU" sz="2400" i="1" spc="50" dirty="0">
                <a:solidFill>
                  <a:schemeClr val="bg1"/>
                </a:solidFill>
              </a:rPr>
              <a:t>Задачи </a:t>
            </a:r>
            <a:r>
              <a:rPr lang="ru-RU" sz="2400" i="1" spc="50" dirty="0" smtClean="0">
                <a:solidFill>
                  <a:schemeClr val="bg1"/>
                </a:solidFill>
              </a:rPr>
              <a:t>решаются </a:t>
            </a:r>
            <a:r>
              <a:rPr lang="ru-RU" sz="2400" i="1" spc="50" dirty="0">
                <a:solidFill>
                  <a:schemeClr val="bg1"/>
                </a:solidFill>
              </a:rPr>
              <a:t>с использованием методов машинного обучения,</a:t>
            </a:r>
          </a:p>
          <a:p>
            <a:pPr marL="1733550" lvl="4" indent="-254000">
              <a:lnSpc>
                <a:spcPct val="120000"/>
              </a:lnSpc>
            </a:pPr>
            <a:r>
              <a:rPr lang="ru-RU" sz="2400" i="1" spc="50" dirty="0">
                <a:solidFill>
                  <a:schemeClr val="bg1"/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1"/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1"/>
                </a:solidFill>
              </a:rPr>
              <a:t>. </a:t>
            </a:r>
            <a:endParaRPr lang="ru-RU" sz="2400" i="1" spc="50" dirty="0" smtClean="0">
              <a:solidFill>
                <a:schemeClr val="bg1"/>
              </a:solidFill>
            </a:endParaRPr>
          </a:p>
          <a:p>
            <a:pPr marL="1733550" lvl="4" indent="-254000">
              <a:lnSpc>
                <a:spcPct val="120000"/>
              </a:lnSpc>
            </a:pPr>
            <a:endParaRPr lang="ru-RU" sz="1050" i="1" spc="50" dirty="0">
              <a:solidFill>
                <a:schemeClr val="bg1"/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</a:pPr>
            <a:r>
              <a:rPr lang="ru-RU" sz="2300" u="sng" dirty="0">
                <a:solidFill>
                  <a:schemeClr val="bg1"/>
                </a:solidFill>
              </a:rPr>
              <a:t>Часто, когда речь идет о системах компьютерного зрения по умолчанию имеют ввиду </a:t>
            </a:r>
            <a:r>
              <a:rPr lang="ru-RU" sz="2300" u="sng" dirty="0" smtClean="0">
                <a:solidFill>
                  <a:schemeClr val="bg1"/>
                </a:solidFill>
              </a:rPr>
              <a:t>высокий </a:t>
            </a:r>
            <a:r>
              <a:rPr lang="ru-RU" sz="2300" u="sng" dirty="0">
                <a:solidFill>
                  <a:schemeClr val="bg1"/>
                </a:solidFill>
              </a:rPr>
              <a:t>уровень, однако могут предполагаться и остальные уровни. </a:t>
            </a:r>
          </a:p>
          <a:p>
            <a:pPr marL="254000" lvl="3" indent="-254000">
              <a:lnSpc>
                <a:spcPct val="120000"/>
              </a:lnSpc>
            </a:pPr>
            <a:r>
              <a:rPr lang="ru-RU" sz="2000" i="1" dirty="0" smtClean="0">
                <a:solidFill>
                  <a:schemeClr val="bg1"/>
                </a:solidFill>
              </a:rPr>
              <a:t>Уровни имеют явную иерархию, </a:t>
            </a:r>
            <a:br>
              <a:rPr lang="ru-RU" sz="2000" i="1" dirty="0" smtClean="0">
                <a:solidFill>
                  <a:schemeClr val="bg1"/>
                </a:solidFill>
              </a:rPr>
            </a:br>
            <a:r>
              <a:rPr lang="ru-RU" sz="2000" i="1" dirty="0" smtClean="0">
                <a:solidFill>
                  <a:schemeClr val="bg1"/>
                </a:solidFill>
              </a:rPr>
              <a:t>каждый следующий уровень строится по результатам работы предыдущего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1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7276" y="157279"/>
            <a:ext cx="10910213" cy="106443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задачи компьютерного зрения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86005" y="4605989"/>
            <a:ext cx="112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результат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3830" y="4571104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разметка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2286" y="4567719"/>
            <a:ext cx="240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исходное </a:t>
            </a:r>
            <a:r>
              <a:rPr lang="ru-RU" dirty="0" err="1" smtClean="0">
                <a:solidFill>
                  <a:schemeClr val="bg1"/>
                </a:solidFill>
              </a:rPr>
              <a:t>зображение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91643" y="5348795"/>
            <a:ext cx="276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Сегментация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 объектов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F0EE9-B73B-A54E-9319-314CFA3825F3}"/>
              </a:ext>
            </a:extLst>
          </p:cNvPr>
          <p:cNvSpPr txBox="1"/>
          <p:nvPr/>
        </p:nvSpPr>
        <p:spPr>
          <a:xfrm>
            <a:off x="417276" y="1177847"/>
            <a:ext cx="273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Классификация</a:t>
            </a:r>
            <a:r>
              <a:rPr lang="ru-RU" b="1" dirty="0"/>
              <a:t> </a:t>
            </a:r>
            <a:r>
              <a:rPr lang="ru-RU" b="1" dirty="0">
                <a:solidFill>
                  <a:schemeClr val="bg1"/>
                </a:solidFill>
              </a:rPr>
              <a:t>объектов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E8A7AE-767F-4947-883E-8FD41785C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6598" r="-1"/>
          <a:stretch/>
        </p:blipFill>
        <p:spPr>
          <a:xfrm>
            <a:off x="4750578" y="4976217"/>
            <a:ext cx="6349010" cy="15182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67E86A-717A-8E4C-B022-D8DA4BBDF91E}"/>
              </a:ext>
            </a:extLst>
          </p:cNvPr>
          <p:cNvSpPr txBox="1"/>
          <p:nvPr/>
        </p:nvSpPr>
        <p:spPr>
          <a:xfrm>
            <a:off x="3722843" y="6888299"/>
            <a:ext cx="79512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Zyuzin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 V., </a:t>
            </a:r>
            <a:r>
              <a:rPr lang="en-US" sz="1400" b="1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Ronkin</a:t>
            </a:r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 M.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Porshnev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S. 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and </a:t>
            </a:r>
            <a:r>
              <a:rPr lang="en-US" sz="14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Kalmykov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 A. Computer vision system for the automatic asbestos content control in stones // </a:t>
            </a:r>
            <a:b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</a:b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J. Phys.: Conf. Ser., Vol.1727, </a:t>
            </a:r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2021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, 012014 </a:t>
            </a:r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DOI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:10.1088/1742-6596/1727/1/012014.</a:t>
            </a:r>
            <a:r>
              <a:rPr lang="ru-RU" sz="14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 </a:t>
            </a:r>
            <a:endParaRPr lang="ru-RU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6740"/>
          <a:stretch/>
        </p:blipFill>
        <p:spPr>
          <a:xfrm>
            <a:off x="419516" y="1563796"/>
            <a:ext cx="11300345" cy="274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CF0EE9-B73B-A54E-9319-314CFA3825F3}"/>
              </a:ext>
            </a:extLst>
          </p:cNvPr>
          <p:cNvSpPr txBox="1"/>
          <p:nvPr/>
        </p:nvSpPr>
        <p:spPr>
          <a:xfrm>
            <a:off x="3180920" y="1158002"/>
            <a:ext cx="303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Семантическая</a:t>
            </a:r>
            <a:r>
              <a:rPr lang="ru-RU" b="1" dirty="0"/>
              <a:t> </a:t>
            </a:r>
            <a:r>
              <a:rPr lang="ru-RU" b="1" dirty="0">
                <a:solidFill>
                  <a:schemeClr val="bg1"/>
                </a:solidFill>
              </a:rPr>
              <a:t>сегментация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CF0EE9-B73B-A54E-9319-314CFA3825F3}"/>
              </a:ext>
            </a:extLst>
          </p:cNvPr>
          <p:cNvSpPr txBox="1"/>
          <p:nvPr/>
        </p:nvSpPr>
        <p:spPr>
          <a:xfrm>
            <a:off x="6069689" y="1147858"/>
            <a:ext cx="296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 smtClean="0">
                <a:solidFill>
                  <a:schemeClr val="bg1"/>
                </a:solidFill>
              </a:rPr>
              <a:t>Экземплярная</a:t>
            </a:r>
            <a:r>
              <a:rPr lang="ru-RU" b="1" dirty="0" smtClean="0"/>
              <a:t> </a:t>
            </a:r>
            <a:r>
              <a:rPr lang="ru-RU" b="1" dirty="0">
                <a:solidFill>
                  <a:schemeClr val="bg1"/>
                </a:solidFill>
              </a:rPr>
              <a:t>сегментация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F0EE9-B73B-A54E-9319-314CFA3825F3}"/>
              </a:ext>
            </a:extLst>
          </p:cNvPr>
          <p:cNvSpPr txBox="1"/>
          <p:nvPr/>
        </p:nvSpPr>
        <p:spPr>
          <a:xfrm>
            <a:off x="9105632" y="1147858"/>
            <a:ext cx="256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Обнаружение</a:t>
            </a:r>
            <a:r>
              <a:rPr lang="ru-RU" b="1" dirty="0"/>
              <a:t> </a:t>
            </a:r>
            <a:r>
              <a:rPr lang="ru-RU" b="1" dirty="0">
                <a:solidFill>
                  <a:schemeClr val="bg1"/>
                </a:solidFill>
              </a:rPr>
              <a:t>объектов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-681575" y="7038122"/>
            <a:ext cx="4199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https://archive.ics.uci.edu/ml/datasets/balloons</a:t>
            </a:r>
          </a:p>
        </p:txBody>
      </p:sp>
    </p:spTree>
    <p:extLst>
      <p:ext uri="{BB962C8B-B14F-4D97-AF65-F5344CB8AC3E}">
        <p14:creationId xmlns:p14="http://schemas.microsoft.com/office/powerpoint/2010/main" val="15499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0993"/>
            <a:ext cx="10515600" cy="1126407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Типичные задачи компьютерного зрения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высокий уровень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2B4FA0-D31F-9443-A24B-0D3650098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9102255" y="4149134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9C734DB-EA70-7646-B62F-AC2430C0E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34349"/>
          <a:stretch/>
        </p:blipFill>
        <p:spPr bwMode="auto">
          <a:xfrm>
            <a:off x="558064" y="4073919"/>
            <a:ext cx="2118202" cy="25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FF325C-BFDD-B640-A299-202AAEF9AC70}"/>
              </a:ext>
            </a:extLst>
          </p:cNvPr>
          <p:cNvSpPr txBox="1"/>
          <p:nvPr/>
        </p:nvSpPr>
        <p:spPr>
          <a:xfrm>
            <a:off x="741508" y="3736503"/>
            <a:ext cx="17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20BCC-5B09-B042-8CC5-95E337733283}"/>
              </a:ext>
            </a:extLst>
          </p:cNvPr>
          <p:cNvSpPr txBox="1"/>
          <p:nvPr/>
        </p:nvSpPr>
        <p:spPr>
          <a:xfrm>
            <a:off x="8732441" y="3715957"/>
            <a:ext cx="262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Обнаружение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объектов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97BC4-CCF8-CB43-86F4-E518F6B06347}"/>
              </a:ext>
            </a:extLst>
          </p:cNvPr>
          <p:cNvSpPr txBox="1"/>
          <p:nvPr/>
        </p:nvSpPr>
        <p:spPr>
          <a:xfrm>
            <a:off x="4000025" y="3674103"/>
            <a:ext cx="377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Семантическая сегментация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8B2B8-032D-F34B-811B-FF5275DFE950}"/>
              </a:ext>
            </a:extLst>
          </p:cNvPr>
          <p:cNvSpPr txBox="1"/>
          <p:nvPr/>
        </p:nvSpPr>
        <p:spPr>
          <a:xfrm>
            <a:off x="950501" y="695834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http://cocodataset.org/#explore?id=50161</a:t>
            </a:r>
            <a:endParaRPr lang="ru-RU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5C8A7387-141A-FC47-9151-9274855AB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372184" y="3940972"/>
            <a:ext cx="2314022" cy="275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0025" y="3715957"/>
            <a:ext cx="7295787" cy="3111914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09E3FE-03FA-884D-9A1D-327B164BC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33" y="1500001"/>
            <a:ext cx="11373419" cy="2377126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ru-RU" sz="2600" b="1" u="sng" dirty="0">
                <a:solidFill>
                  <a:srgbClr val="FFC000"/>
                </a:solidFill>
              </a:rPr>
              <a:t>Классификация</a:t>
            </a:r>
            <a:r>
              <a:rPr lang="ru-RU" sz="2600" u="sng" dirty="0">
                <a:solidFill>
                  <a:srgbClr val="FFC000"/>
                </a:solidFill>
              </a:rPr>
              <a:t> </a:t>
            </a:r>
            <a:r>
              <a:rPr lang="en-US" sz="2600" u="sng" dirty="0">
                <a:solidFill>
                  <a:srgbClr val="FFC000"/>
                </a:solidFill>
              </a:rPr>
              <a:t>(</a:t>
            </a:r>
            <a:r>
              <a:rPr lang="en-US" sz="2600" b="1" u="sng" dirty="0">
                <a:solidFill>
                  <a:srgbClr val="FFC000"/>
                </a:solidFill>
              </a:rPr>
              <a:t>classification</a:t>
            </a:r>
            <a:r>
              <a:rPr lang="en-US" sz="2600" u="sng" dirty="0">
                <a:solidFill>
                  <a:srgbClr val="FFC000"/>
                </a:solidFill>
              </a:rPr>
              <a:t>) </a:t>
            </a:r>
            <a:r>
              <a:rPr lang="ru-RU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rgbClr val="66FF33"/>
                </a:solidFill>
              </a:rPr>
              <a:t>определение соответствия изображения некоторой гипотезе,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ru-RU" sz="2600" dirty="0" smtClean="0">
                <a:solidFill>
                  <a:schemeClr val="bg1"/>
                </a:solidFill>
              </a:rPr>
              <a:t>например</a:t>
            </a:r>
          </a:p>
          <a:p>
            <a:pPr lvl="1">
              <a:lnSpc>
                <a:spcPct val="140000"/>
              </a:lnSpc>
            </a:pPr>
            <a:r>
              <a:rPr lang="ru-RU" sz="2200" dirty="0" smtClean="0">
                <a:solidFill>
                  <a:schemeClr val="bg1"/>
                </a:solidFill>
              </a:rPr>
              <a:t> гипотеза </a:t>
            </a:r>
            <a:r>
              <a:rPr lang="ru-RU" sz="2200" dirty="0">
                <a:solidFill>
                  <a:schemeClr val="bg1"/>
                </a:solidFill>
              </a:rPr>
              <a:t>о наличии определённого </a:t>
            </a:r>
            <a:r>
              <a:rPr lang="ru-RU" sz="2200" dirty="0" smtClean="0">
                <a:solidFill>
                  <a:schemeClr val="bg1"/>
                </a:solidFill>
              </a:rPr>
              <a:t>объекта</a:t>
            </a:r>
          </a:p>
          <a:p>
            <a:pPr lvl="1">
              <a:lnSpc>
                <a:spcPct val="140000"/>
              </a:lnSpc>
            </a:pPr>
            <a:r>
              <a:rPr lang="ru-RU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или семантической гипотезе (грустное изображение, и т.д.)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49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0993"/>
            <a:ext cx="10515600" cy="1126407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Типичные задачи компьютерного зрения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высокий уровень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2B4FA0-D31F-9443-A24B-0D3650098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9102255" y="4149134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9C734DB-EA70-7646-B62F-AC2430C0E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34349"/>
          <a:stretch/>
        </p:blipFill>
        <p:spPr bwMode="auto">
          <a:xfrm>
            <a:off x="558064" y="4073919"/>
            <a:ext cx="2118202" cy="25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FF325C-BFDD-B640-A299-202AAEF9AC70}"/>
              </a:ext>
            </a:extLst>
          </p:cNvPr>
          <p:cNvSpPr txBox="1"/>
          <p:nvPr/>
        </p:nvSpPr>
        <p:spPr>
          <a:xfrm>
            <a:off x="838200" y="3674103"/>
            <a:ext cx="17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20BCC-5B09-B042-8CC5-95E337733283}"/>
              </a:ext>
            </a:extLst>
          </p:cNvPr>
          <p:cNvSpPr txBox="1"/>
          <p:nvPr/>
        </p:nvSpPr>
        <p:spPr>
          <a:xfrm>
            <a:off x="8732441" y="3715957"/>
            <a:ext cx="262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Обнаружение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объектов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8B2B8-032D-F34B-811B-FF5275DFE950}"/>
              </a:ext>
            </a:extLst>
          </p:cNvPr>
          <p:cNvSpPr txBox="1"/>
          <p:nvPr/>
        </p:nvSpPr>
        <p:spPr>
          <a:xfrm>
            <a:off x="950501" y="699950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http://cocodataset.org/#explore?id=50161</a:t>
            </a:r>
            <a:endParaRPr lang="ru-RU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09E3FE-03FA-884D-9A1D-327B164BC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68" y="1584894"/>
            <a:ext cx="11373419" cy="1796765"/>
          </a:xfrm>
        </p:spPr>
        <p:txBody>
          <a:bodyPr>
            <a:normAutofit fontScale="92500"/>
          </a:bodyPr>
          <a:lstStyle/>
          <a:p>
            <a:pPr lvl="0"/>
            <a:r>
              <a:rPr lang="ru-RU" sz="1900" b="1" i="1" u="sng" dirty="0">
                <a:solidFill>
                  <a:schemeClr val="bg1"/>
                </a:solidFill>
              </a:rPr>
              <a:t>Классификация</a:t>
            </a:r>
            <a:r>
              <a:rPr lang="ru-RU" sz="1900" i="1" u="sng" dirty="0">
                <a:solidFill>
                  <a:schemeClr val="bg1"/>
                </a:solidFill>
              </a:rPr>
              <a:t> </a:t>
            </a:r>
            <a:r>
              <a:rPr lang="en-US" sz="1900" i="1" u="sng" dirty="0">
                <a:solidFill>
                  <a:schemeClr val="bg1"/>
                </a:solidFill>
              </a:rPr>
              <a:t>(</a:t>
            </a:r>
            <a:r>
              <a:rPr lang="en-US" sz="1900" b="1" i="1" u="sng" dirty="0">
                <a:solidFill>
                  <a:schemeClr val="bg1"/>
                </a:solidFill>
              </a:rPr>
              <a:t>classification</a:t>
            </a:r>
            <a:r>
              <a:rPr lang="en-US" sz="1900" i="1" u="sng" dirty="0">
                <a:solidFill>
                  <a:schemeClr val="bg1"/>
                </a:solidFill>
              </a:rPr>
              <a:t>) </a:t>
            </a:r>
            <a:r>
              <a:rPr lang="ru-RU" sz="1900" i="1" dirty="0">
                <a:solidFill>
                  <a:schemeClr val="bg1"/>
                </a:solidFill>
              </a:rPr>
              <a:t>– определение соответствия изображения некоторой гипотезе, например гипотезе о наличии определённого объекта или семантической гипотезе (грустное изображение, и т.д.)</a:t>
            </a:r>
            <a:endParaRPr lang="en-US" sz="1900" i="1" dirty="0">
              <a:solidFill>
                <a:schemeClr val="bg1"/>
              </a:solidFill>
            </a:endParaRPr>
          </a:p>
          <a:p>
            <a:pPr marL="0" lv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ru-RU" b="1" u="sng" dirty="0">
                <a:solidFill>
                  <a:srgbClr val="FFC000"/>
                </a:solidFill>
              </a:rPr>
              <a:t>Семантическая сегментация </a:t>
            </a:r>
            <a:r>
              <a:rPr lang="en-US" b="1" u="sng" dirty="0">
                <a:solidFill>
                  <a:srgbClr val="FFC000"/>
                </a:solidFill>
              </a:rPr>
              <a:t>(semantic segmentation)</a:t>
            </a:r>
            <a:r>
              <a:rPr lang="ru-RU" b="1" dirty="0">
                <a:solidFill>
                  <a:srgbClr val="FFC000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rgbClr val="FFC000"/>
                </a:solidFill>
              </a:rPr>
              <a:t>выделение классов объектов на изображении.</a:t>
            </a:r>
            <a:endParaRPr lang="en-US" dirty="0">
              <a:solidFill>
                <a:srgbClr val="FFC000"/>
              </a:solidFill>
            </a:endParaRPr>
          </a:p>
          <a:p>
            <a:endParaRPr lang="ru-RU" dirty="0"/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5C8A7387-141A-FC47-9151-9274855AB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3915436" y="3396901"/>
            <a:ext cx="2770770" cy="330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7705725" y="3505200"/>
            <a:ext cx="3857625" cy="319220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7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0993"/>
            <a:ext cx="10515600" cy="1126407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Типичные задачи компьютерного зрения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высокий уровень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2B4FA0-D31F-9443-A24B-0D3650098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8552985" y="3504712"/>
            <a:ext cx="2577886" cy="302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9C734DB-EA70-7646-B62F-AC2430C0E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34349"/>
          <a:stretch/>
        </p:blipFill>
        <p:spPr bwMode="auto">
          <a:xfrm>
            <a:off x="558064" y="4073919"/>
            <a:ext cx="2118202" cy="25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FF325C-BFDD-B640-A299-202AAEF9AC70}"/>
              </a:ext>
            </a:extLst>
          </p:cNvPr>
          <p:cNvSpPr txBox="1"/>
          <p:nvPr/>
        </p:nvSpPr>
        <p:spPr>
          <a:xfrm>
            <a:off x="838200" y="3674103"/>
            <a:ext cx="17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20BCC-5B09-B042-8CC5-95E337733283}"/>
              </a:ext>
            </a:extLst>
          </p:cNvPr>
          <p:cNvSpPr txBox="1"/>
          <p:nvPr/>
        </p:nvSpPr>
        <p:spPr>
          <a:xfrm>
            <a:off x="8552985" y="3127953"/>
            <a:ext cx="262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b="1" dirty="0">
                <a:solidFill>
                  <a:schemeClr val="bg1"/>
                </a:solidFill>
              </a:rPr>
              <a:t>Обнаружение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объектов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97BC4-CCF8-CB43-86F4-E518F6B06347}"/>
              </a:ext>
            </a:extLst>
          </p:cNvPr>
          <p:cNvSpPr txBox="1"/>
          <p:nvPr/>
        </p:nvSpPr>
        <p:spPr>
          <a:xfrm>
            <a:off x="4000025" y="3674103"/>
            <a:ext cx="377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Семантическая сегментация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8B2B8-032D-F34B-811B-FF5275DFE950}"/>
              </a:ext>
            </a:extLst>
          </p:cNvPr>
          <p:cNvSpPr txBox="1"/>
          <p:nvPr/>
        </p:nvSpPr>
        <p:spPr>
          <a:xfrm>
            <a:off x="943744" y="6597007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http://cocodataset.org/#explore?id=50161</a:t>
            </a:r>
            <a:endParaRPr lang="ru-RU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09E3FE-03FA-884D-9A1D-327B164BC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90" y="1556035"/>
            <a:ext cx="11373419" cy="2216301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</a:pPr>
            <a:r>
              <a:rPr lang="ru-RU" sz="1800" b="1" u="sng" dirty="0">
                <a:solidFill>
                  <a:schemeClr val="bg1"/>
                </a:solidFill>
              </a:rPr>
              <a:t>Классификация</a:t>
            </a:r>
            <a:r>
              <a:rPr lang="ru-RU" sz="1800" u="sng" dirty="0">
                <a:solidFill>
                  <a:schemeClr val="bg1"/>
                </a:solidFill>
              </a:rPr>
              <a:t> </a:t>
            </a:r>
            <a:r>
              <a:rPr lang="en-US" sz="1800" u="sng" dirty="0">
                <a:solidFill>
                  <a:schemeClr val="bg1"/>
                </a:solidFill>
              </a:rPr>
              <a:t>(</a:t>
            </a:r>
            <a:r>
              <a:rPr lang="en-US" sz="1800" b="1" u="sng" dirty="0">
                <a:solidFill>
                  <a:schemeClr val="bg1"/>
                </a:solidFill>
              </a:rPr>
              <a:t>classification</a:t>
            </a:r>
            <a:r>
              <a:rPr lang="en-US" sz="1800" u="sng" dirty="0">
                <a:solidFill>
                  <a:schemeClr val="bg1"/>
                </a:solidFill>
              </a:rPr>
              <a:t>) </a:t>
            </a:r>
            <a:r>
              <a:rPr lang="ru-RU" sz="1800" dirty="0">
                <a:solidFill>
                  <a:schemeClr val="bg1"/>
                </a:solidFill>
              </a:rPr>
              <a:t>– определение соответствия изображения некоторой гипотезе, например гипотезе о наличии определённого объекта или семантической гипотезе (грустное изображение, и т.д.)</a:t>
            </a:r>
            <a:endParaRPr lang="en-US" sz="1800" dirty="0">
              <a:solidFill>
                <a:schemeClr val="bg1"/>
              </a:solidFill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</a:pPr>
            <a:r>
              <a:rPr lang="ru-RU" sz="1800" b="1" u="sng" dirty="0">
                <a:solidFill>
                  <a:schemeClr val="bg1"/>
                </a:solidFill>
              </a:rPr>
              <a:t>Семантическая сегментация </a:t>
            </a:r>
            <a:r>
              <a:rPr lang="en-US" sz="1800" b="1" u="sng" dirty="0">
                <a:solidFill>
                  <a:schemeClr val="bg1"/>
                </a:solidFill>
              </a:rPr>
              <a:t>(semantic </a:t>
            </a:r>
            <a:r>
              <a:rPr lang="en-US" sz="1800" b="1" u="sng" dirty="0" err="1">
                <a:solidFill>
                  <a:schemeClr val="bg1"/>
                </a:solidFill>
              </a:rPr>
              <a:t>segmentaion</a:t>
            </a:r>
            <a:r>
              <a:rPr lang="en-US" sz="1800" b="1" u="sng" dirty="0">
                <a:solidFill>
                  <a:schemeClr val="bg1"/>
                </a:solidFill>
              </a:rPr>
              <a:t>)</a:t>
            </a:r>
            <a:r>
              <a:rPr lang="ru-RU" sz="1800" b="1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– выделение классов объектов на изображении.</a:t>
            </a:r>
            <a:endParaRPr lang="en-US" sz="1800" dirty="0">
              <a:solidFill>
                <a:schemeClr val="bg1"/>
              </a:solidFill>
            </a:endParaRPr>
          </a:p>
          <a:p>
            <a:pPr marL="0" lv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ru-RU" b="1" u="sng" dirty="0">
                <a:solidFill>
                  <a:srgbClr val="FFC000"/>
                </a:solidFill>
              </a:rPr>
              <a:t>Обнаружение</a:t>
            </a:r>
            <a:r>
              <a:rPr lang="en-US" b="1" u="sng" dirty="0">
                <a:solidFill>
                  <a:srgbClr val="FFC000"/>
                </a:solidFill>
              </a:rPr>
              <a:t> </a:t>
            </a:r>
            <a:r>
              <a:rPr lang="ru-RU" b="1" u="sng" dirty="0">
                <a:solidFill>
                  <a:srgbClr val="FFC000"/>
                </a:solidFill>
              </a:rPr>
              <a:t>объектов </a:t>
            </a:r>
            <a:r>
              <a:rPr lang="en-US" b="1" u="sng" dirty="0">
                <a:solidFill>
                  <a:srgbClr val="FFC000"/>
                </a:solidFill>
              </a:rPr>
              <a:t>(object detection) </a:t>
            </a:r>
            <a:r>
              <a:rPr lang="en-US" b="1" dirty="0">
                <a:solidFill>
                  <a:srgbClr val="FFC000"/>
                </a:solidFill>
              </a:rPr>
              <a:t>– </a:t>
            </a:r>
            <a:r>
              <a:rPr lang="ru-RU" dirty="0">
                <a:solidFill>
                  <a:srgbClr val="FFC000"/>
                </a:solidFill>
              </a:rPr>
              <a:t>выделение координат и размеров нескольких объектов</a:t>
            </a:r>
          </a:p>
          <a:p>
            <a:endParaRPr lang="ru-RU" dirty="0"/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5C8A7387-141A-FC47-9151-9274855AB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372184" y="3940972"/>
            <a:ext cx="2314022" cy="275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6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1433</Words>
  <Application>Microsoft Office PowerPoint</Application>
  <PresentationFormat>Широкоэкранный</PresentationFormat>
  <Paragraphs>265</Paragraphs>
  <Slides>23</Slides>
  <Notes>14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 Neue</vt:lpstr>
      <vt:lpstr>Times New Roman</vt:lpstr>
      <vt:lpstr>Тема Office</vt:lpstr>
      <vt:lpstr>Презентация PowerPoint</vt:lpstr>
      <vt:lpstr>Термин «компьютерное зрение»</vt:lpstr>
      <vt:lpstr>Типы задача компьютерного зрения</vt:lpstr>
      <vt:lpstr>Типы задача компьютерного зрения</vt:lpstr>
      <vt:lpstr>Типы задача компьютерного зрения</vt:lpstr>
      <vt:lpstr>Примеры задачи компьютерного зрения</vt:lpstr>
      <vt:lpstr>Типичные задачи компьютерного зрения высокий уровень</vt:lpstr>
      <vt:lpstr>Типичные задачи компьютерного зрения высокий уровень</vt:lpstr>
      <vt:lpstr>Типичные задачи компьютерного зрения высокий уровень</vt:lpstr>
      <vt:lpstr>Типичные задачи компьютерного зрения высокий уровень</vt:lpstr>
      <vt:lpstr>Типичные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зрения. Средний уровень</vt:lpstr>
      <vt:lpstr>Примеры задачи компьютерного зрения.  Низкий уровень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214</cp:revision>
  <dcterms:created xsi:type="dcterms:W3CDTF">2021-09-13T05:13:58Z</dcterms:created>
  <dcterms:modified xsi:type="dcterms:W3CDTF">2022-07-08T14:43:43Z</dcterms:modified>
</cp:coreProperties>
</file>